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338" r:id="rId2"/>
    <p:sldId id="339" r:id="rId3"/>
  </p:sldIdLst>
  <p:sldSz cx="6858000" cy="9906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FFD5"/>
    <a:srgbClr val="FAD2F1"/>
    <a:srgbClr val="F4A6E3"/>
    <a:srgbClr val="D3B5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3343" cy="497253"/>
          </a:xfrm>
          <a:prstGeom prst="rect">
            <a:avLst/>
          </a:prstGeom>
        </p:spPr>
        <p:txBody>
          <a:bodyPr vert="horz" lIns="88156" tIns="44078" rIns="88156" bIns="44078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8053" y="2"/>
            <a:ext cx="2943342" cy="497253"/>
          </a:xfrm>
          <a:prstGeom prst="rect">
            <a:avLst/>
          </a:prstGeom>
        </p:spPr>
        <p:txBody>
          <a:bodyPr vert="horz" lIns="88156" tIns="44078" rIns="88156" bIns="44078" rtlCol="0"/>
          <a:lstStyle>
            <a:lvl1pPr algn="r">
              <a:defRPr sz="1200"/>
            </a:lvl1pPr>
          </a:lstStyle>
          <a:p>
            <a:fld id="{97091E4D-0E28-4169-91C2-09898552FB3C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56" tIns="44078" rIns="88156" bIns="44078" rtlCol="0" anchor="ctr"/>
          <a:lstStyle/>
          <a:p>
            <a:endParaRPr lang="fr-CH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0050" y="4777018"/>
            <a:ext cx="5434330" cy="3907209"/>
          </a:xfrm>
          <a:prstGeom prst="rect">
            <a:avLst/>
          </a:prstGeom>
        </p:spPr>
        <p:txBody>
          <a:bodyPr vert="horz" lIns="88156" tIns="44078" rIns="88156" bIns="44078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27798"/>
            <a:ext cx="2943343" cy="497253"/>
          </a:xfrm>
          <a:prstGeom prst="rect">
            <a:avLst/>
          </a:prstGeom>
        </p:spPr>
        <p:txBody>
          <a:bodyPr vert="horz" lIns="88156" tIns="44078" rIns="88156" bIns="44078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8053" y="9427798"/>
            <a:ext cx="2943342" cy="497253"/>
          </a:xfrm>
          <a:prstGeom prst="rect">
            <a:avLst/>
          </a:prstGeom>
        </p:spPr>
        <p:txBody>
          <a:bodyPr vert="horz" lIns="88156" tIns="44078" rIns="88156" bIns="44078" rtlCol="0" anchor="b"/>
          <a:lstStyle>
            <a:lvl1pPr algn="r">
              <a:defRPr sz="1200"/>
            </a:lvl1pPr>
          </a:lstStyle>
          <a:p>
            <a:fld id="{4F273B12-F516-46F3-B5A7-5EAA08A8197C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52846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386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03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0088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95120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7159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545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874157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33587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790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0056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36928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FA55B-81AE-4802-9B96-53695F05A788}" type="datetimeFigureOut">
              <a:rPr lang="fr-CH" smtClean="0"/>
              <a:t>30.09.2022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4738B-5AB9-4F1E-89AA-72722045B786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05285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fc-geneve.ch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3C368C9-D697-4C4F-9636-1F515E6A1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89" y="107764"/>
            <a:ext cx="1288832" cy="517286"/>
          </a:xfrm>
          <a:prstGeom prst="rect">
            <a:avLst/>
          </a:prstGeom>
        </p:spPr>
      </p:pic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81AEFBCC-85F0-4EE9-BB30-A4BA376C8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273031"/>
              </p:ext>
            </p:extLst>
          </p:nvPr>
        </p:nvGraphicFramePr>
        <p:xfrm>
          <a:off x="93430" y="1371626"/>
          <a:ext cx="6671139" cy="607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508">
                  <a:extLst>
                    <a:ext uri="{9D8B030D-6E8A-4147-A177-3AD203B41FA5}">
                      <a16:colId xmlns:a16="http://schemas.microsoft.com/office/drawing/2014/main" val="3952794358"/>
                    </a:ext>
                  </a:extLst>
                </a:gridCol>
                <a:gridCol w="2580362">
                  <a:extLst>
                    <a:ext uri="{9D8B030D-6E8A-4147-A177-3AD203B41FA5}">
                      <a16:colId xmlns:a16="http://schemas.microsoft.com/office/drawing/2014/main" val="2409005395"/>
                    </a:ext>
                  </a:extLst>
                </a:gridCol>
                <a:gridCol w="684269">
                  <a:extLst>
                    <a:ext uri="{9D8B030D-6E8A-4147-A177-3AD203B41FA5}">
                      <a16:colId xmlns:a16="http://schemas.microsoft.com/office/drawing/2014/main" val="3494017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Tâches 1</a:t>
                      </a:r>
                      <a:r>
                        <a:rPr lang="fr-CH" sz="1200" baseline="30000" dirty="0"/>
                        <a:t>ère</a:t>
                      </a:r>
                      <a:r>
                        <a:rPr lang="fr-CH" sz="1200" dirty="0"/>
                        <a:t> année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Délais /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000" dirty="0"/>
                        <a:t>Auto-check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CI1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11 et le 19 octobre 2022</a:t>
                      </a:r>
                    </a:p>
                    <a:p>
                      <a:r>
                        <a:rPr lang="fr-CH" sz="1200" dirty="0"/>
                        <a:t>_______________________________</a:t>
                      </a:r>
                    </a:p>
                    <a:p>
                      <a:r>
                        <a:rPr lang="fr-CH" sz="1200" dirty="0"/>
                        <a:t>À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22701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Réaliser l’unité d’apprentissage et réussir son e-test (min. 60%) «faire preuve de professionnalisme»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 semaine avant le cours interentreprises CI2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1268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Réaliser l’unité d’apprentissage et réussir son e-test (min. 60%) «savoir bien recevoir des ordres de travail et des retours»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1 semaine avant le cours interentreprises CI2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5596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CI1 Jour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29 novembre et le 7 décembre 2022</a:t>
                      </a:r>
                    </a:p>
                    <a:p>
                      <a:r>
                        <a:rPr lang="fr-CH" sz="1200" dirty="0"/>
                        <a:t>_______________________________</a:t>
                      </a:r>
                    </a:p>
                    <a:p>
                      <a:r>
                        <a:rPr lang="fr-CH" sz="1200" dirty="0"/>
                        <a:t>À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195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CI2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8 et 17 février 2023</a:t>
                      </a:r>
                    </a:p>
                    <a:p>
                      <a:r>
                        <a:rPr lang="fr-CH" sz="1200" dirty="0"/>
                        <a:t>_______________________________</a:t>
                      </a:r>
                    </a:p>
                    <a:p>
                      <a:r>
                        <a:rPr lang="fr-CH" sz="1200" dirty="0"/>
                        <a:t>À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268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février 2023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6517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Publier le mandat pratique «traiter des ordres» (sans le soumettre pour évaluation)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5 février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77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Soumettre pour évaluation le mandat pratique «traiter des ordres»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200" dirty="0"/>
                        <a:t>5 mars 2023</a:t>
                      </a:r>
                    </a:p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07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Participer au cours interentreprises CI2 Jour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Entre le 4 avril et 3 mai 2023 _______________________________</a:t>
                      </a:r>
                    </a:p>
                    <a:p>
                      <a:r>
                        <a:rPr lang="fr-CH" sz="1200" dirty="0"/>
                        <a:t>À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011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200" dirty="0"/>
                        <a:t>STA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200" dirty="0"/>
                        <a:t>15 août 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200906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2E974670-4B71-40D1-B8F3-A7A57BB65B3A}"/>
              </a:ext>
            </a:extLst>
          </p:cNvPr>
          <p:cNvSpPr txBox="1"/>
          <p:nvPr/>
        </p:nvSpPr>
        <p:spPr>
          <a:xfrm>
            <a:off x="1734136" y="31985"/>
            <a:ext cx="50737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dirty="0"/>
              <a:t>Délais importants  </a:t>
            </a:r>
          </a:p>
          <a:p>
            <a:pPr algn="ctr"/>
            <a:r>
              <a:rPr lang="fr-CH" sz="2400" b="1" dirty="0"/>
              <a:t>Formation duale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7C4A65D-0FDD-4D96-9DD0-187B56DF975D}"/>
              </a:ext>
            </a:extLst>
          </p:cNvPr>
          <p:cNvSpPr txBox="1"/>
          <p:nvPr/>
        </p:nvSpPr>
        <p:spPr>
          <a:xfrm>
            <a:off x="187687" y="9521237"/>
            <a:ext cx="5386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/>
              <a:t>* CI = Cours Interentreprises</a:t>
            </a:r>
          </a:p>
        </p:txBody>
      </p:sp>
    </p:spTree>
    <p:extLst>
      <p:ext uri="{BB962C8B-B14F-4D97-AF65-F5344CB8AC3E}">
        <p14:creationId xmlns:p14="http://schemas.microsoft.com/office/powerpoint/2010/main" val="4089705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BE2E84-134A-4840-889C-F3EFFA2D2C50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25" name="Image 24">
            <a:extLst>
              <a:ext uri="{FF2B5EF4-FFF2-40B4-BE49-F238E27FC236}">
                <a16:creationId xmlns:a16="http://schemas.microsoft.com/office/drawing/2014/main" id="{33C368C9-D697-4C4F-9636-1F515E6A1E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89" y="107764"/>
            <a:ext cx="1288832" cy="517286"/>
          </a:xfrm>
          <a:prstGeom prst="rect">
            <a:avLst/>
          </a:prstGeom>
        </p:spPr>
      </p:pic>
      <p:graphicFrame>
        <p:nvGraphicFramePr>
          <p:cNvPr id="26" name="Tableau 25">
            <a:extLst>
              <a:ext uri="{FF2B5EF4-FFF2-40B4-BE49-F238E27FC236}">
                <a16:creationId xmlns:a16="http://schemas.microsoft.com/office/drawing/2014/main" id="{81AEFBCC-85F0-4EE9-BB30-A4BA376C8D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629882"/>
              </p:ext>
            </p:extLst>
          </p:nvPr>
        </p:nvGraphicFramePr>
        <p:xfrm>
          <a:off x="93430" y="1208787"/>
          <a:ext cx="6671139" cy="406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508">
                  <a:extLst>
                    <a:ext uri="{9D8B030D-6E8A-4147-A177-3AD203B41FA5}">
                      <a16:colId xmlns:a16="http://schemas.microsoft.com/office/drawing/2014/main" val="3952794358"/>
                    </a:ext>
                  </a:extLst>
                </a:gridCol>
                <a:gridCol w="2580362">
                  <a:extLst>
                    <a:ext uri="{9D8B030D-6E8A-4147-A177-3AD203B41FA5}">
                      <a16:colId xmlns:a16="http://schemas.microsoft.com/office/drawing/2014/main" val="2409005395"/>
                    </a:ext>
                  </a:extLst>
                </a:gridCol>
                <a:gridCol w="684269">
                  <a:extLst>
                    <a:ext uri="{9D8B030D-6E8A-4147-A177-3AD203B41FA5}">
                      <a16:colId xmlns:a16="http://schemas.microsoft.com/office/drawing/2014/main" val="3494017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Tâches 2</a:t>
                      </a:r>
                      <a:r>
                        <a:rPr lang="fr-CH" sz="1100" baseline="30000" dirty="0"/>
                        <a:t>ème</a:t>
                      </a:r>
                      <a:r>
                        <a:rPr lang="fr-CH" sz="1100" dirty="0"/>
                        <a:t> année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Délais /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Auto-check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Réaliser l’unité d’apprentissage et réussir son e-test (min. 60%) «bien gérer ses contacts avec les clients»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1 semaine avant le cours interentreprises CI3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2329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Réaliser l’unité d’apprentissage et réussir son e-test (min. 60%) «communiquer avec respect»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1 semaine avant le cours interentreprises CI3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44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Participer au cours interentreprises CI3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__________________________________</a:t>
                      </a:r>
                    </a:p>
                    <a:p>
                      <a:r>
                        <a:rPr lang="fr-CH" sz="1100" dirty="0"/>
                        <a:t>À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4202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STA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15 février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7189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Publier le mandat pratique «entretien clients» </a:t>
                      </a:r>
                    </a:p>
                    <a:p>
                      <a:r>
                        <a:rPr lang="fr-CH" sz="1100" dirty="0"/>
                        <a:t>(sans le soumettre pour évaluation)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__________________________________</a:t>
                      </a:r>
                    </a:p>
                    <a:p>
                      <a:r>
                        <a:rPr lang="fr-CH" sz="1100" dirty="0"/>
                        <a:t>Voir délai sur le site internet </a:t>
                      </a:r>
                    </a:p>
                    <a:p>
                      <a:r>
                        <a:rPr lang="fr-CH" sz="1100" dirty="0">
                          <a:hlinkClick r:id="rId3"/>
                        </a:rPr>
                        <a:t>www.cifc-geneve.ch</a:t>
                      </a:r>
                      <a:r>
                        <a:rPr lang="fr-CH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84429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Participer au cours interentreprises CI3 Jour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__________________________________</a:t>
                      </a:r>
                    </a:p>
                    <a:p>
                      <a:r>
                        <a:rPr lang="fr-CH" sz="1100" dirty="0"/>
                        <a:t>À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405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Soumettre pour évaluation le mandat pratique «entretien clients»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__________________________________</a:t>
                      </a:r>
                    </a:p>
                    <a:p>
                      <a:r>
                        <a:rPr lang="fr-CH" sz="1100" dirty="0"/>
                        <a:t>Voir délai sur le site internet </a:t>
                      </a:r>
                    </a:p>
                    <a:p>
                      <a:r>
                        <a:rPr lang="fr-CH" sz="1100" dirty="0">
                          <a:hlinkClick r:id="rId3"/>
                        </a:rPr>
                        <a:t>www.cifc-geneve.ch</a:t>
                      </a:r>
                      <a:r>
                        <a:rPr lang="fr-CH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0120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STA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15 août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896883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2E974670-4B71-40D1-B8F3-A7A57BB65B3A}"/>
              </a:ext>
            </a:extLst>
          </p:cNvPr>
          <p:cNvSpPr txBox="1"/>
          <p:nvPr/>
        </p:nvSpPr>
        <p:spPr>
          <a:xfrm>
            <a:off x="1734136" y="31985"/>
            <a:ext cx="50737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2800" b="1" dirty="0"/>
              <a:t>Délais importants  </a:t>
            </a:r>
          </a:p>
          <a:p>
            <a:pPr algn="ctr"/>
            <a:r>
              <a:rPr lang="fr-CH" sz="2400" b="1" dirty="0"/>
              <a:t>Formation duale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AF459A1C-9788-43EE-8FCF-599109F2DC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1715"/>
              </p:ext>
            </p:extLst>
          </p:nvPr>
        </p:nvGraphicFramePr>
        <p:xfrm>
          <a:off x="93429" y="5854508"/>
          <a:ext cx="6671139" cy="3246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6508">
                  <a:extLst>
                    <a:ext uri="{9D8B030D-6E8A-4147-A177-3AD203B41FA5}">
                      <a16:colId xmlns:a16="http://schemas.microsoft.com/office/drawing/2014/main" val="3952794358"/>
                    </a:ext>
                  </a:extLst>
                </a:gridCol>
                <a:gridCol w="2580362">
                  <a:extLst>
                    <a:ext uri="{9D8B030D-6E8A-4147-A177-3AD203B41FA5}">
                      <a16:colId xmlns:a16="http://schemas.microsoft.com/office/drawing/2014/main" val="2409005395"/>
                    </a:ext>
                  </a:extLst>
                </a:gridCol>
                <a:gridCol w="684269">
                  <a:extLst>
                    <a:ext uri="{9D8B030D-6E8A-4147-A177-3AD203B41FA5}">
                      <a16:colId xmlns:a16="http://schemas.microsoft.com/office/drawing/2014/main" val="34940176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Tâches 3</a:t>
                      </a:r>
                      <a:r>
                        <a:rPr lang="fr-CH" sz="1100" baseline="30000" dirty="0"/>
                        <a:t>ème</a:t>
                      </a:r>
                      <a:r>
                        <a:rPr lang="fr-CH" sz="1100" dirty="0"/>
                        <a:t> année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Délais / 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Auto-check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459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Participer au cours interentreprises CI4 Jour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__________________________________</a:t>
                      </a:r>
                    </a:p>
                    <a:p>
                      <a:r>
                        <a:rPr lang="fr-CH" sz="1100" dirty="0"/>
                        <a:t>A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46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STA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15 février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554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Participer au cours interentreprises CI4 Jour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__________________________________</a:t>
                      </a:r>
                    </a:p>
                    <a:p>
                      <a:r>
                        <a:rPr lang="fr-CH" sz="1100" dirty="0"/>
                        <a:t>A remplir selon votre convocation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5544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STA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15 mai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702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Rendre le PFP (Profil de Formation et des Prestations)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/>
                        <a:t>Avril 2025 - Voir délai final sur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100" dirty="0">
                          <a:hlinkClick r:id="rId3"/>
                        </a:rPr>
                        <a:t>www.cifc-geneve.ch</a:t>
                      </a:r>
                      <a:r>
                        <a:rPr lang="fr-CH" sz="11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509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Participer aux examens écrits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4 juin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34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CH" sz="1100" dirty="0"/>
                        <a:t>Participer aux examens oraux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100" dirty="0"/>
                        <a:t>Juin 2025 - À définir (selon la convocation que vous recevrez)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925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3586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1800</TotalTime>
  <Words>441</Words>
  <Application>Microsoft Office PowerPoint</Application>
  <PresentationFormat>Format A4 (210 x 297 mm)</PresentationFormat>
  <Paragraphs>81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Ramel Orsingher Laetitia</dc:creator>
  <cp:lastModifiedBy>Ramel Orsingher Laetitia</cp:lastModifiedBy>
  <cp:revision>75</cp:revision>
  <cp:lastPrinted>2022-09-30T09:38:07Z</cp:lastPrinted>
  <dcterms:created xsi:type="dcterms:W3CDTF">2022-01-25T08:08:51Z</dcterms:created>
  <dcterms:modified xsi:type="dcterms:W3CDTF">2022-09-30T11:58:02Z</dcterms:modified>
</cp:coreProperties>
</file>